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0" r:id="rId6"/>
    <p:sldId id="263" r:id="rId7"/>
    <p:sldId id="262" r:id="rId8"/>
    <p:sldId id="264" r:id="rId9"/>
    <p:sldId id="265" r:id="rId10"/>
    <p:sldId id="268" r:id="rId11"/>
    <p:sldId id="266" r:id="rId12"/>
    <p:sldId id="269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0000FF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54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FC200-69DD-4418-AF26-FBF3CFC6C978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E4E6C593-6982-4354-B989-22FE750D2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3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FC200-69DD-4418-AF26-FBF3CFC6C978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E4E6C593-6982-4354-B989-22FE750D2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36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FC200-69DD-4418-AF26-FBF3CFC6C978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E4E6C593-6982-4354-B989-22FE750D2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0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FC200-69DD-4418-AF26-FBF3CFC6C978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E4E6C593-6982-4354-B989-22FE750D2A78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8352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FC200-69DD-4418-AF26-FBF3CFC6C978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E4E6C593-6982-4354-B989-22FE750D2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83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FC200-69DD-4418-AF26-FBF3CFC6C978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C593-6982-4354-B989-22FE750D2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74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FC200-69DD-4418-AF26-FBF3CFC6C978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C593-6982-4354-B989-22FE750D2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4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FC200-69DD-4418-AF26-FBF3CFC6C978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C593-6982-4354-B989-22FE750D2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1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31EFC200-69DD-4418-AF26-FBF3CFC6C978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E4E6C593-6982-4354-B989-22FE750D2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20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FC200-69DD-4418-AF26-FBF3CFC6C978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C593-6982-4354-B989-22FE750D2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95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FC200-69DD-4418-AF26-FBF3CFC6C978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E4E6C593-6982-4354-B989-22FE750D2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69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FC200-69DD-4418-AF26-FBF3CFC6C978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C593-6982-4354-B989-22FE750D2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6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FC200-69DD-4418-AF26-FBF3CFC6C978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C593-6982-4354-B989-22FE750D2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18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FC200-69DD-4418-AF26-FBF3CFC6C978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C593-6982-4354-B989-22FE750D2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13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FC200-69DD-4418-AF26-FBF3CFC6C978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C593-6982-4354-B989-22FE750D2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4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FC200-69DD-4418-AF26-FBF3CFC6C978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C593-6982-4354-B989-22FE750D2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3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FC200-69DD-4418-AF26-FBF3CFC6C978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C593-6982-4354-B989-22FE750D2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73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FC200-69DD-4418-AF26-FBF3CFC6C978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6C593-6982-4354-B989-22FE750D2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0223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cpZZ7TPUaAShUjmibt7BchfWy-CPSH9rZeVay9Tmv8Cws-Xw/viewform" TargetMode="External"/><Relationship Id="rId2" Type="http://schemas.openxmlformats.org/officeDocument/2006/relationships/hyperlink" Target="http://www.oshpardubice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mladez.dh.cz/index.php/vzdelavanii/vedouci-instruktori/1172-program-k-testovani-a-vyuce-vedoucich-mladez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h.cz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dh.cz/index.php/pojisteni" TargetMode="External"/><Relationship Id="rId5" Type="http://schemas.openxmlformats.org/officeDocument/2006/relationships/hyperlink" Target="https://sport.dh.cz/" TargetMode="External"/><Relationship Id="rId4" Type="http://schemas.openxmlformats.org/officeDocument/2006/relationships/hyperlink" Target="https://mladez.dh.cz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vzdelavani-dh.cz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dh.cz/index.php/spolecnik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stovky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s://pozarnisport.hasicovo.cz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67FA8C-717A-439B-A4AB-EEBFFA508D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4335" y="2865684"/>
            <a:ext cx="8144134" cy="1373070"/>
          </a:xfrm>
        </p:spPr>
        <p:txBody>
          <a:bodyPr/>
          <a:lstStyle/>
          <a:p>
            <a:pPr algn="ctr"/>
            <a:r>
              <a:rPr lang="cs-CZ" dirty="0"/>
              <a:t>ŠKOLENÍ VEDOUCÍCH </a:t>
            </a:r>
            <a:br>
              <a:rPr lang="cs-CZ" dirty="0"/>
            </a:br>
            <a:r>
              <a:rPr lang="cs-CZ" dirty="0"/>
              <a:t>A INSTRUKTORŮ	</a:t>
            </a:r>
            <a:endParaRPr lang="en-US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1D12F10-4E27-44F2-8E2A-FB74481522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61929" y="2770094"/>
            <a:ext cx="2886636" cy="1468659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15.-16.3 a 5.-6.4.2024</a:t>
            </a:r>
          </a:p>
          <a:p>
            <a:pPr algn="ctr"/>
            <a:r>
              <a:rPr lang="cs-CZ" dirty="0"/>
              <a:t>Horní Jelení</a:t>
            </a:r>
          </a:p>
          <a:p>
            <a:pPr algn="ctr"/>
            <a:r>
              <a:rPr lang="cs-CZ" dirty="0"/>
              <a:t>TRAMTARYE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8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A62787-6010-4A6F-9B5D-FB8B027D7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Sportovní příprava a trenéři požárního sportu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370BAC-1963-4977-8FEE-A6DA716F6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1615441"/>
            <a:ext cx="9613861" cy="2666999"/>
          </a:xfrm>
        </p:spPr>
        <p:txBody>
          <a:bodyPr/>
          <a:lstStyle/>
          <a:p>
            <a:endParaRPr lang="cs-CZ" dirty="0"/>
          </a:p>
          <a:p>
            <a:pPr>
              <a:buFontTx/>
              <a:buChar char="-"/>
            </a:pPr>
            <a:r>
              <a:rPr lang="cs-CZ" dirty="0"/>
              <a:t>Fáze tréninku  – 1) zahřátí – formou hry nebo běh</a:t>
            </a:r>
          </a:p>
          <a:p>
            <a:pPr lvl="5">
              <a:buFontTx/>
              <a:buChar char="-"/>
            </a:pPr>
            <a:r>
              <a:rPr lang="cs-CZ" sz="2400" dirty="0"/>
              <a:t>2) rozcvička, protažení – dynamické, </a:t>
            </a:r>
            <a:r>
              <a:rPr lang="cs-CZ" sz="2400" dirty="0" err="1"/>
              <a:t>atl</a:t>
            </a:r>
            <a:r>
              <a:rPr lang="cs-CZ" sz="2400" dirty="0"/>
              <a:t>. abeceda</a:t>
            </a:r>
          </a:p>
          <a:p>
            <a:pPr lvl="5">
              <a:buFontTx/>
              <a:buChar char="-"/>
            </a:pPr>
            <a:r>
              <a:rPr lang="cs-CZ" sz="2400" dirty="0"/>
              <a:t>3) hlavní fáze tréninku</a:t>
            </a:r>
          </a:p>
          <a:p>
            <a:pPr lvl="5">
              <a:buFontTx/>
              <a:buChar char="-"/>
            </a:pPr>
            <a:r>
              <a:rPr lang="cs-CZ" sz="2400" dirty="0"/>
              <a:t>4) běh, protažení – statické, uvolnění</a:t>
            </a:r>
          </a:p>
        </p:txBody>
      </p:sp>
      <p:pic>
        <p:nvPicPr>
          <p:cNvPr id="4" name="Zástupný symbol pro obsah 3" descr="https://www.fsps.muni.cz/emuni/data/reader/book-5/images/pics/obr13.png">
            <a:extLst>
              <a:ext uri="{FF2B5EF4-FFF2-40B4-BE49-F238E27FC236}">
                <a16:creationId xmlns:a16="http://schemas.microsoft.com/office/drawing/2014/main" id="{9655D5A2-8E5F-DB86-53DD-B5306C68956F}"/>
              </a:ext>
            </a:extLst>
          </p:cNvPr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57813"/>
            <a:ext cx="5577840" cy="266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Zástupný symbol pro obsah 3" descr="https://www.fsps.muni.cz/emuni/data/reader/book-5/images/pics/obr14.png">
            <a:extLst>
              <a:ext uri="{FF2B5EF4-FFF2-40B4-BE49-F238E27FC236}">
                <a16:creationId xmlns:a16="http://schemas.microsoft.com/office/drawing/2014/main" id="{D1101042-8B10-02EF-0E2D-7D73DFB85E73}"/>
              </a:ext>
            </a:extLst>
          </p:cNvPr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199" y="3788344"/>
            <a:ext cx="4958480" cy="2736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2477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7AADAF-BF5E-468E-B92C-1AC6D47CF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670560"/>
            <a:ext cx="9613861" cy="1163605"/>
          </a:xfrm>
        </p:spPr>
        <p:txBody>
          <a:bodyPr>
            <a:noAutofit/>
          </a:bodyPr>
          <a:lstStyle/>
          <a:p>
            <a:pPr algn="ctr"/>
            <a:r>
              <a:rPr lang="cs-CZ" sz="4800" dirty="0"/>
              <a:t>DOTACE, EKONOMIKA, ZÁKLADY HOSPODAŘENÍ</a:t>
            </a:r>
            <a:endParaRPr lang="en-US" sz="48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C41968-4F79-49E7-8146-A52F30A1A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009494"/>
            <a:ext cx="10830360" cy="3926695"/>
          </a:xfrm>
        </p:spPr>
        <p:txBody>
          <a:bodyPr>
            <a:normAutofit/>
          </a:bodyPr>
          <a:lstStyle/>
          <a:p>
            <a:endParaRPr lang="cs-CZ" sz="2000" dirty="0"/>
          </a:p>
          <a:p>
            <a:r>
              <a:rPr lang="cs-CZ" sz="3600" b="1" dirty="0">
                <a:solidFill>
                  <a:srgbClr val="FFFF00"/>
                </a:solidFill>
              </a:rPr>
              <a:t>https://mladez.dh.cz/index.php/dotace</a:t>
            </a:r>
          </a:p>
          <a:p>
            <a:endParaRPr lang="en-US" sz="200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E46C4A3B-BF2C-02B4-6984-C9E7A58FF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3160" y="197906"/>
            <a:ext cx="1912786" cy="2469094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8D938002-8A8F-4479-015E-CC83D5B2BA03}"/>
              </a:ext>
            </a:extLst>
          </p:cNvPr>
          <p:cNvSpPr txBox="1"/>
          <p:nvPr/>
        </p:nvSpPr>
        <p:spPr>
          <a:xfrm>
            <a:off x="1028700" y="3682663"/>
            <a:ext cx="100203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FFFF"/>
                </a:solidFill>
              </a:rPr>
              <a:t>HASIČSKÉ MINIMUM</a:t>
            </a:r>
          </a:p>
          <a:p>
            <a:endParaRPr lang="cs-CZ" b="1" dirty="0">
              <a:solidFill>
                <a:srgbClr val="00FFFF"/>
              </a:solidFill>
            </a:endParaRPr>
          </a:p>
          <a:p>
            <a:r>
              <a:rPr lang="cs-CZ" b="1" dirty="0">
                <a:solidFill>
                  <a:srgbClr val="00FFFF"/>
                </a:solidFill>
              </a:rPr>
              <a:t>TÁBORY</a:t>
            </a:r>
          </a:p>
          <a:p>
            <a:endParaRPr lang="cs-CZ" b="1" dirty="0">
              <a:solidFill>
                <a:srgbClr val="00FFFF"/>
              </a:solidFill>
            </a:endParaRPr>
          </a:p>
          <a:p>
            <a:r>
              <a:rPr lang="cs-CZ" b="1" dirty="0">
                <a:solidFill>
                  <a:srgbClr val="00FFFF"/>
                </a:solidFill>
              </a:rPr>
              <a:t>ZÁVISLOSTI</a:t>
            </a:r>
          </a:p>
          <a:p>
            <a:endParaRPr lang="cs-CZ" b="1" dirty="0">
              <a:solidFill>
                <a:srgbClr val="00FFFF"/>
              </a:solidFill>
            </a:endParaRPr>
          </a:p>
          <a:p>
            <a:r>
              <a:rPr lang="cs-CZ" b="1" dirty="0">
                <a:solidFill>
                  <a:srgbClr val="00FFFF"/>
                </a:solidFill>
              </a:rPr>
              <a:t>CVIČEBNÍ ŘÁD</a:t>
            </a:r>
          </a:p>
        </p:txBody>
      </p:sp>
    </p:spTree>
    <p:extLst>
      <p:ext uri="{BB962C8B-B14F-4D97-AF65-F5344CB8AC3E}">
        <p14:creationId xmlns:p14="http://schemas.microsoft.com/office/powerpoint/2010/main" val="207806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0C4B79-3693-39BE-F314-4D2EDB849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PŘIHLÁŠENÍ NA ŠKOLENÍ PŘES</a:t>
            </a:r>
            <a:r>
              <a:rPr lang="cs-CZ" sz="4000" dirty="0"/>
              <a:t>:           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3E550E-3F5D-6626-3092-3AE5863BF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1988820"/>
            <a:ext cx="10364197" cy="4115951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bg1"/>
                </a:solidFill>
                <a:highlight>
                  <a:srgbClr val="00FFFF"/>
                </a:highlight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http://www.oshpardubice.cz/</a:t>
            </a:r>
            <a:endParaRPr lang="cs-CZ" dirty="0">
              <a:solidFill>
                <a:schemeClr val="bg1"/>
              </a:solidFill>
              <a:highlight>
                <a:srgbClr val="00FFFF"/>
              </a:highlight>
            </a:endParaRPr>
          </a:p>
          <a:p>
            <a:r>
              <a:rPr lang="cs-CZ" dirty="0"/>
              <a:t>V AKTUÁLNĚ:</a:t>
            </a:r>
          </a:p>
          <a:p>
            <a:r>
              <a:rPr lang="cs-CZ" b="0" i="0" u="none" strike="noStrike" dirty="0">
                <a:effectLst/>
                <a:latin typeface="Verdana" panose="020B0604030504040204" pitchFamily="34" charset="0"/>
                <a:hlinkClick r:id="rId3"/>
              </a:rPr>
              <a:t>Přihláška do Horního Jelení na školení rozhodčích a vedoucích </a:t>
            </a:r>
            <a:r>
              <a:rPr lang="cs-CZ" b="0" i="0" u="none" strike="noStrike" dirty="0" err="1">
                <a:effectLst/>
                <a:latin typeface="Verdana" panose="020B0604030504040204" pitchFamily="34" charset="0"/>
                <a:hlinkClick r:id="rId3"/>
              </a:rPr>
              <a:t>mh</a:t>
            </a:r>
            <a:r>
              <a:rPr lang="cs-CZ" b="0" i="0" u="none" strike="noStrike" dirty="0">
                <a:effectLst/>
                <a:latin typeface="Verdana" panose="020B0604030504040204" pitchFamily="34" charset="0"/>
                <a:hlinkClick r:id="rId3"/>
              </a:rPr>
              <a:t> 2024</a:t>
            </a:r>
            <a:endParaRPr lang="cs-CZ" b="0" i="0" u="none" strike="noStrike" dirty="0">
              <a:effectLst/>
              <a:latin typeface="Verdana" panose="020B0604030504040204" pitchFamily="34" charset="0"/>
            </a:endParaRPr>
          </a:p>
          <a:p>
            <a:r>
              <a:rPr lang="cs-CZ" dirty="0">
                <a:latin typeface="Verdana" panose="020B0604030504040204" pitchFamily="34" charset="0"/>
              </a:rPr>
              <a:t>Nebo přímo</a:t>
            </a:r>
            <a:endParaRPr lang="cs-CZ" b="0" i="0" u="none" strike="noStrike" dirty="0">
              <a:effectLst/>
              <a:latin typeface="Verdana" panose="020B0604030504040204" pitchFamily="34" charset="0"/>
            </a:endParaRPr>
          </a:p>
          <a:p>
            <a:r>
              <a:rPr lang="cs-CZ" dirty="0">
                <a:hlinkClick r:id="rId3"/>
              </a:rPr>
              <a:t>https://docs.google.com/forms/d/e/1FAIpQLScpZZ7TPUaAShUjmibt7BchfWy-CPSH9rZeVay9Tmv8Cws-Xw/viewform</a:t>
            </a:r>
            <a:endParaRPr lang="cs-CZ" dirty="0"/>
          </a:p>
          <a:p>
            <a:endParaRPr lang="cs-CZ" dirty="0"/>
          </a:p>
          <a:p>
            <a:r>
              <a:rPr lang="cs-CZ" dirty="0"/>
              <a:t>Přihlaste se do </a:t>
            </a:r>
            <a:r>
              <a:rPr lang="cs-CZ" dirty="0">
                <a:highlight>
                  <a:srgbClr val="FF0000"/>
                </a:highlight>
              </a:rPr>
              <a:t>11.3.2024 </a:t>
            </a:r>
            <a:r>
              <a:rPr lang="cs-CZ" dirty="0"/>
              <a:t>na oba termíny!!!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B17852A-6C61-1A9D-9F79-498BD2033D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9716" y="644173"/>
            <a:ext cx="1950937" cy="126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39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009D4D-64A7-4B47-924C-FE41B8666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17219" y="753228"/>
            <a:ext cx="10911402" cy="1080938"/>
          </a:xfrm>
        </p:spPr>
        <p:txBody>
          <a:bodyPr>
            <a:normAutofit/>
          </a:bodyPr>
          <a:lstStyle/>
          <a:p>
            <a:pPr algn="ctr"/>
            <a:r>
              <a:rPr lang="cs-CZ" sz="4400" dirty="0"/>
              <a:t>Prostě všechno probereme….</a:t>
            </a:r>
            <a:endParaRPr lang="en-US" sz="4400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1F0FDEA-EF5A-D1EC-8594-3B60A3B1A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1" y="2392679"/>
            <a:ext cx="10111302" cy="3543509"/>
          </a:xfrm>
        </p:spPr>
        <p:txBody>
          <a:bodyPr/>
          <a:lstStyle/>
          <a:p>
            <a:r>
              <a:rPr lang="cs-CZ" b="1" dirty="0">
                <a:solidFill>
                  <a:schemeClr val="accent2">
                    <a:lumMod val="40000"/>
                    <a:lumOff val="60000"/>
                  </a:schemeClr>
                </a:solidFill>
                <a:hlinkClick r:id="rId2"/>
              </a:rPr>
              <a:t>https://mladez.dh.cz/index.php/vzdelavanii/vedouci-instruktori/1172-program-k-testovani-a-vyuce-vedoucich-mladeze</a:t>
            </a:r>
            <a:endParaRPr lang="cs-CZ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endParaRPr lang="cs-CZ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endParaRPr lang="cs-CZ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cs-CZ" sz="4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Tady jsou testy k vyzkoušení…</a:t>
            </a:r>
          </a:p>
        </p:txBody>
      </p:sp>
    </p:spTree>
    <p:extLst>
      <p:ext uri="{BB962C8B-B14F-4D97-AF65-F5344CB8AC3E}">
        <p14:creationId xmlns:p14="http://schemas.microsoft.com/office/powerpoint/2010/main" val="124430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848B05-A62F-4890-8993-99971D541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Harmonogram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891D90A-AC62-426A-87BE-6CB759917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906" y="2151529"/>
            <a:ext cx="5755341" cy="42045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dirty="0">
                <a:solidFill>
                  <a:srgbClr val="FFFF00"/>
                </a:solidFill>
              </a:rPr>
              <a:t>Pátek</a:t>
            </a:r>
          </a:p>
          <a:p>
            <a:r>
              <a:rPr lang="cs-CZ" dirty="0">
                <a:solidFill>
                  <a:srgbClr val="FFFF00"/>
                </a:solidFill>
              </a:rPr>
              <a:t>Příjezd, prezence a ubytování</a:t>
            </a:r>
          </a:p>
          <a:p>
            <a:r>
              <a:rPr lang="cs-CZ" dirty="0">
                <a:solidFill>
                  <a:srgbClr val="FFFF00"/>
                </a:solidFill>
              </a:rPr>
              <a:t>Zahájení školení</a:t>
            </a:r>
          </a:p>
          <a:p>
            <a:r>
              <a:rPr lang="cs-CZ" dirty="0">
                <a:solidFill>
                  <a:srgbClr val="FFFF00"/>
                </a:solidFill>
              </a:rPr>
              <a:t>Pedagogika a psychologie</a:t>
            </a:r>
          </a:p>
          <a:p>
            <a:r>
              <a:rPr lang="cs-CZ" dirty="0">
                <a:solidFill>
                  <a:srgbClr val="FFFF00"/>
                </a:solidFill>
              </a:rPr>
              <a:t>Večeře</a:t>
            </a:r>
          </a:p>
          <a:p>
            <a:r>
              <a:rPr lang="cs-CZ" dirty="0">
                <a:solidFill>
                  <a:srgbClr val="FFFF00"/>
                </a:solidFill>
              </a:rPr>
              <a:t>Hra Plamen + směrnice dorostu</a:t>
            </a:r>
          </a:p>
          <a:p>
            <a:r>
              <a:rPr lang="cs-CZ" dirty="0">
                <a:solidFill>
                  <a:srgbClr val="FFFF00"/>
                </a:solidFill>
              </a:rPr>
              <a:t>Zdravověda, hygiena, první pomoc</a:t>
            </a:r>
          </a:p>
          <a:p>
            <a:r>
              <a:rPr lang="cs-CZ" dirty="0">
                <a:solidFill>
                  <a:srgbClr val="FFFF00"/>
                </a:solidFill>
              </a:rPr>
              <a:t>Dotace, ekonomika, pojištění, stanovy</a:t>
            </a:r>
          </a:p>
          <a:p>
            <a:r>
              <a:rPr lang="cs-CZ">
                <a:solidFill>
                  <a:srgbClr val="FFFF00"/>
                </a:solidFill>
              </a:rPr>
              <a:t>SPOLEČNÍK- </a:t>
            </a:r>
            <a:r>
              <a:rPr lang="cs-CZ" dirty="0">
                <a:solidFill>
                  <a:srgbClr val="FFFF00"/>
                </a:solidFill>
              </a:rPr>
              <a:t>hry, šifrování, uzlování</a:t>
            </a:r>
          </a:p>
          <a:p>
            <a:endParaRPr lang="en-US" dirty="0"/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1E5019F3-3D0B-4FF0-8041-35CDAF871BAC}"/>
              </a:ext>
            </a:extLst>
          </p:cNvPr>
          <p:cNvSpPr txBox="1">
            <a:spLocks/>
          </p:cNvSpPr>
          <p:nvPr/>
        </p:nvSpPr>
        <p:spPr>
          <a:xfrm>
            <a:off x="6033246" y="2004734"/>
            <a:ext cx="5979459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dirty="0">
                <a:solidFill>
                  <a:srgbClr val="00FFFF"/>
                </a:solidFill>
              </a:rPr>
              <a:t>Sobota</a:t>
            </a:r>
          </a:p>
          <a:p>
            <a:r>
              <a:rPr lang="cs-CZ" dirty="0">
                <a:solidFill>
                  <a:srgbClr val="00FFFF"/>
                </a:solidFill>
              </a:rPr>
              <a:t>Ranní rozcvička aneb hrajeme si</a:t>
            </a:r>
          </a:p>
          <a:p>
            <a:r>
              <a:rPr lang="cs-CZ" dirty="0">
                <a:solidFill>
                  <a:srgbClr val="00FFFF"/>
                </a:solidFill>
              </a:rPr>
              <a:t>Snídaně</a:t>
            </a:r>
          </a:p>
          <a:p>
            <a:r>
              <a:rPr lang="cs-CZ" dirty="0">
                <a:solidFill>
                  <a:srgbClr val="00FFFF"/>
                </a:solidFill>
              </a:rPr>
              <a:t>Disciplíny teoreticky a prakticky</a:t>
            </a:r>
          </a:p>
          <a:p>
            <a:r>
              <a:rPr lang="cs-CZ" dirty="0">
                <a:solidFill>
                  <a:srgbClr val="00FFFF"/>
                </a:solidFill>
              </a:rPr>
              <a:t>Hasičské minimum, historie hasičského mládí </a:t>
            </a:r>
          </a:p>
          <a:p>
            <a:r>
              <a:rPr lang="cs-CZ" dirty="0">
                <a:solidFill>
                  <a:srgbClr val="00FFFF"/>
                </a:solidFill>
              </a:rPr>
              <a:t>Oběd</a:t>
            </a:r>
          </a:p>
          <a:p>
            <a:r>
              <a:rPr lang="cs-CZ" dirty="0">
                <a:solidFill>
                  <a:srgbClr val="00FFFF"/>
                </a:solidFill>
              </a:rPr>
              <a:t>Testy</a:t>
            </a:r>
          </a:p>
          <a:p>
            <a:r>
              <a:rPr lang="cs-CZ" dirty="0">
                <a:solidFill>
                  <a:srgbClr val="00FFFF"/>
                </a:solidFill>
              </a:rPr>
              <a:t>Vyhodnocení</a:t>
            </a:r>
          </a:p>
          <a:p>
            <a:r>
              <a:rPr lang="cs-CZ" dirty="0">
                <a:solidFill>
                  <a:srgbClr val="00FFFF"/>
                </a:solidFill>
              </a:rPr>
              <a:t>Závěr</a:t>
            </a:r>
          </a:p>
          <a:p>
            <a:r>
              <a:rPr lang="cs-CZ" dirty="0">
                <a:solidFill>
                  <a:srgbClr val="00FFFF"/>
                </a:solidFill>
              </a:rPr>
              <a:t>Odjezd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66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E30E91-DB7B-4FB1-AEE9-1E7C693D1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Obecné informace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363650B-B902-4424-8296-A82AB2A79D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Alkohol je na učebně a při praktické zkoušce ZAKÁZÁN!!!</a:t>
            </a:r>
          </a:p>
          <a:p>
            <a:endParaRPr lang="cs-CZ" dirty="0"/>
          </a:p>
          <a:p>
            <a:r>
              <a:rPr lang="cs-CZ" dirty="0"/>
              <a:t>Rozdělení do skupin po 5 </a:t>
            </a:r>
          </a:p>
          <a:p>
            <a:endParaRPr lang="cs-CZ" dirty="0"/>
          </a:p>
          <a:p>
            <a:r>
              <a:rPr lang="cs-CZ" dirty="0"/>
              <a:t>Hodnocení praktické zkoušky 	</a:t>
            </a:r>
            <a:r>
              <a:rPr lang="cs-CZ" dirty="0">
                <a:highlight>
                  <a:srgbClr val="00FF00"/>
                </a:highlight>
                <a:latin typeface="MS Gothic" panose="020B0609070205080204" pitchFamily="49" charset="-128"/>
                <a:ea typeface="MS Gothic" panose="020B0609070205080204" pitchFamily="49" charset="-128"/>
              </a:rPr>
              <a:t>✔</a:t>
            </a:r>
            <a:r>
              <a:rPr lang="cs-CZ" dirty="0">
                <a:latin typeface="MS Gothic" panose="020B0609070205080204" pitchFamily="49" charset="-128"/>
                <a:ea typeface="MS Gothic" panose="020B0609070205080204" pitchFamily="49" charset="-128"/>
              </a:rPr>
              <a:t>	</a:t>
            </a:r>
            <a:r>
              <a:rPr lang="cs-CZ" dirty="0">
                <a:highlight>
                  <a:srgbClr val="0000FF"/>
                </a:highlight>
                <a:latin typeface="MS Gothic" panose="020B0609070205080204" pitchFamily="49" charset="-128"/>
                <a:ea typeface="MS Gothic" panose="020B0609070205080204" pitchFamily="49" charset="-128"/>
              </a:rPr>
              <a:t>●</a:t>
            </a:r>
            <a:r>
              <a:rPr lang="cs-CZ" dirty="0">
                <a:latin typeface="MS Gothic" panose="020B0609070205080204" pitchFamily="49" charset="-128"/>
                <a:ea typeface="MS Gothic" panose="020B0609070205080204" pitchFamily="49" charset="-128"/>
              </a:rPr>
              <a:t>	</a:t>
            </a:r>
            <a:r>
              <a:rPr lang="cs-CZ" dirty="0">
                <a:highlight>
                  <a:srgbClr val="FF0000"/>
                </a:highlight>
                <a:latin typeface="MS Gothic" panose="020B0609070205080204" pitchFamily="49" charset="-128"/>
                <a:ea typeface="MS Gothic" panose="020B0609070205080204" pitchFamily="49" charset="-128"/>
              </a:rPr>
              <a:t>✖</a:t>
            </a:r>
            <a:endParaRPr lang="cs-CZ" dirty="0">
              <a:highlight>
                <a:srgbClr val="FF0000"/>
              </a:highlight>
            </a:endParaRP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26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75">
            <a:extLst>
              <a:ext uri="{FF2B5EF4-FFF2-40B4-BE49-F238E27FC236}">
                <a16:creationId xmlns:a16="http://schemas.microsoft.com/office/drawing/2014/main" id="{5321D838-2C7E-4177-9DD3-DAC78324A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7" name="Picture 77">
            <a:extLst>
              <a:ext uri="{FF2B5EF4-FFF2-40B4-BE49-F238E27FC236}">
                <a16:creationId xmlns:a16="http://schemas.microsoft.com/office/drawing/2014/main" id="{0146E45C-1450-4186-B501-74F221F89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98" name="Picture 79">
            <a:extLst>
              <a:ext uri="{FF2B5EF4-FFF2-40B4-BE49-F238E27FC236}">
                <a16:creationId xmlns:a16="http://schemas.microsoft.com/office/drawing/2014/main" id="{EEDDA48B-BC04-4915-ADA3-A1A9522EB0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9" name="Rectangle 81">
            <a:extLst>
              <a:ext uri="{FF2B5EF4-FFF2-40B4-BE49-F238E27FC236}">
                <a16:creationId xmlns:a16="http://schemas.microsoft.com/office/drawing/2014/main" id="{78C9D07A-5A22-4E55-B18A-47CF07E50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0" name="Rectangle 83">
            <a:extLst>
              <a:ext uri="{FF2B5EF4-FFF2-40B4-BE49-F238E27FC236}">
                <a16:creationId xmlns:a16="http://schemas.microsoft.com/office/drawing/2014/main" id="{3D71E629-0739-4A59-972B-A9E9A4500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01" name="Rectangle 85">
            <a:extLst>
              <a:ext uri="{FF2B5EF4-FFF2-40B4-BE49-F238E27FC236}">
                <a16:creationId xmlns:a16="http://schemas.microsoft.com/office/drawing/2014/main" id="{4930BBBA-6F9F-4D27-AD61-45935240C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" name="Picture 87">
            <a:extLst>
              <a:ext uri="{FF2B5EF4-FFF2-40B4-BE49-F238E27FC236}">
                <a16:creationId xmlns:a16="http://schemas.microsoft.com/office/drawing/2014/main" id="{4FED5ABE-AA8E-4BAE-B923-EB99ABDE02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07"/>
            <a:ext cx="12192000" cy="6858000"/>
          </a:xfrm>
          <a:prstGeom prst="rect">
            <a:avLst/>
          </a:prstGeom>
        </p:spPr>
      </p:pic>
      <p:pic>
        <p:nvPicPr>
          <p:cNvPr id="103" name="Picture 89">
            <a:extLst>
              <a:ext uri="{FF2B5EF4-FFF2-40B4-BE49-F238E27FC236}">
                <a16:creationId xmlns:a16="http://schemas.microsoft.com/office/drawing/2014/main" id="{E0811D79-2C71-4B37-82AD-761836DCB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688333"/>
            <a:ext cx="6400800" cy="185701"/>
          </a:xfrm>
          <a:prstGeom prst="rect">
            <a:avLst/>
          </a:prstGeom>
        </p:spPr>
      </p:pic>
      <p:sp>
        <p:nvSpPr>
          <p:cNvPr id="104" name="Rectangle 91">
            <a:extLst>
              <a:ext uri="{FF2B5EF4-FFF2-40B4-BE49-F238E27FC236}">
                <a16:creationId xmlns:a16="http://schemas.microsoft.com/office/drawing/2014/main" id="{929B6C0D-2AB5-4965-B573-1D00F1D0B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162908"/>
            <a:ext cx="6411743" cy="253218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5F07186-203A-4A6D-ADB4-71459B238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2403231"/>
            <a:ext cx="5192940" cy="2133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400"/>
              <a:t>Pár odkazů…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F71E100-82F4-BEA3-E0AD-73DD6E874C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5702" y="672353"/>
            <a:ext cx="5756312" cy="5560073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6FC0B81C-AA86-905C-DFAC-A43F6064671F}"/>
              </a:ext>
            </a:extLst>
          </p:cNvPr>
          <p:cNvSpPr txBox="1"/>
          <p:nvPr/>
        </p:nvSpPr>
        <p:spPr>
          <a:xfrm rot="10800000" flipV="1">
            <a:off x="8785412" y="1046078"/>
            <a:ext cx="272626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rgbClr val="00FFFF"/>
                </a:solidFill>
              </a:rPr>
              <a:t>UČIT SE, UČIT SE, UČIT SE…</a:t>
            </a:r>
          </a:p>
          <a:p>
            <a:endParaRPr lang="cs-CZ" dirty="0"/>
          </a:p>
          <a:p>
            <a:endParaRPr lang="cs-CZ" dirty="0"/>
          </a:p>
          <a:p>
            <a:r>
              <a:rPr lang="cs-CZ" sz="2000" b="1" dirty="0">
                <a:solidFill>
                  <a:srgbClr val="FFFF00"/>
                </a:solidFill>
              </a:rPr>
              <a:t>Kde najdu něco na školení?</a:t>
            </a:r>
          </a:p>
          <a:p>
            <a:endParaRPr lang="cs-CZ" sz="2000" b="1" dirty="0">
              <a:solidFill>
                <a:srgbClr val="FFFF00"/>
              </a:solidFill>
            </a:endParaRPr>
          </a:p>
          <a:p>
            <a:r>
              <a:rPr lang="cs-CZ" sz="2000" b="1" dirty="0">
                <a:solidFill>
                  <a:srgbClr val="FF0000"/>
                </a:solidFill>
              </a:rPr>
              <a:t>Tak koukni dál…</a:t>
            </a:r>
          </a:p>
        </p:txBody>
      </p:sp>
    </p:spTree>
    <p:extLst>
      <p:ext uri="{BB962C8B-B14F-4D97-AF65-F5344CB8AC3E}">
        <p14:creationId xmlns:p14="http://schemas.microsoft.com/office/powerpoint/2010/main" val="346422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04F0F860-1417-4AD7-AD51-13D8947D0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7922"/>
            <a:ext cx="12192000" cy="2290633"/>
          </a:xfrm>
          <a:custGeom>
            <a:avLst/>
            <a:gdLst/>
            <a:ahLst/>
            <a:cxnLst/>
            <a:rect l="l" t="t" r="r" b="b"/>
            <a:pathLst>
              <a:path w="10580201" h="2957472">
                <a:moveTo>
                  <a:pt x="88961" y="0"/>
                </a:moveTo>
                <a:lnTo>
                  <a:pt x="10491240" y="0"/>
                </a:lnTo>
                <a:cubicBezTo>
                  <a:pt x="10540372" y="0"/>
                  <a:pt x="10580201" y="39829"/>
                  <a:pt x="10580201" y="88961"/>
                </a:cubicBezTo>
                <a:lnTo>
                  <a:pt x="10580201" y="2868511"/>
                </a:lnTo>
                <a:cubicBezTo>
                  <a:pt x="10580201" y="2917643"/>
                  <a:pt x="10540372" y="2957472"/>
                  <a:pt x="10491240" y="2957472"/>
                </a:cubicBezTo>
                <a:lnTo>
                  <a:pt x="88961" y="2957472"/>
                </a:lnTo>
                <a:cubicBezTo>
                  <a:pt x="39829" y="2957472"/>
                  <a:pt x="0" y="2917643"/>
                  <a:pt x="0" y="2868511"/>
                </a:cubicBezTo>
                <a:lnTo>
                  <a:pt x="0" y="88961"/>
                </a:lnTo>
                <a:cubicBezTo>
                  <a:pt x="0" y="39829"/>
                  <a:pt x="39829" y="0"/>
                  <a:pt x="88961" y="0"/>
                </a:cubicBezTo>
                <a:close/>
              </a:path>
            </a:pathLst>
          </a:cu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B1D7E7-52C0-4483-897F-48AAA9BBB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2753" y="3801035"/>
            <a:ext cx="4392706" cy="14074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400" dirty="0">
                <a:solidFill>
                  <a:srgbClr val="66FF6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www.dh.cz</a:t>
            </a:r>
            <a:endParaRPr lang="cs-CZ" sz="4400" dirty="0">
              <a:solidFill>
                <a:srgbClr val="66FF66"/>
              </a:solidFill>
            </a:endParaRPr>
          </a:p>
          <a:p>
            <a:pPr marL="0" indent="0">
              <a:buNone/>
            </a:pPr>
            <a:endParaRPr lang="cs-CZ" dirty="0">
              <a:solidFill>
                <a:srgbClr val="66FF66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EBB196C-AF6D-4507-9501-FC1425A60B6A}"/>
              </a:ext>
            </a:extLst>
          </p:cNvPr>
          <p:cNvSpPr txBox="1"/>
          <p:nvPr/>
        </p:nvSpPr>
        <p:spPr>
          <a:xfrm>
            <a:off x="779929" y="4455088"/>
            <a:ext cx="19968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rgbClr val="00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Mládež</a:t>
            </a:r>
            <a:endParaRPr lang="en-US" sz="3200" dirty="0">
              <a:solidFill>
                <a:srgbClr val="00FFFF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E5DECDC-5122-4C8E-8477-F04257FB1A4D}"/>
              </a:ext>
            </a:extLst>
          </p:cNvPr>
          <p:cNvSpPr txBox="1"/>
          <p:nvPr/>
        </p:nvSpPr>
        <p:spPr>
          <a:xfrm>
            <a:off x="4479616" y="5488304"/>
            <a:ext cx="24561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Požární</a:t>
            </a:r>
            <a:r>
              <a:rPr lang="cs-CZ" sz="2800" dirty="0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sport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B774F7F-958B-4376-AEB9-A37B4830F6E2}"/>
              </a:ext>
            </a:extLst>
          </p:cNvPr>
          <p:cNvSpPr txBox="1"/>
          <p:nvPr/>
        </p:nvSpPr>
        <p:spPr>
          <a:xfrm>
            <a:off x="8531603" y="4824421"/>
            <a:ext cx="17780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>
                <a:solidFill>
                  <a:srgbClr val="0000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Pojištění</a:t>
            </a:r>
            <a:endParaRPr lang="cs-CZ" sz="3200" dirty="0">
              <a:solidFill>
                <a:srgbClr val="0000FF"/>
              </a:solidFill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328B53A0-EB3D-6E7C-EEE2-76A5E7B2A15E}"/>
              </a:ext>
            </a:extLst>
          </p:cNvPr>
          <p:cNvSpPr txBox="1"/>
          <p:nvPr/>
        </p:nvSpPr>
        <p:spPr>
          <a:xfrm>
            <a:off x="-2420471" y="2737120"/>
            <a:ext cx="159213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rgbClr val="FFFF00"/>
                </a:solidFill>
              </a:rPr>
              <a:t>VŠECHNY ODKAZY V PREZENTACI SI OTEVŘETE, ABY JSTE SE </a:t>
            </a:r>
          </a:p>
          <a:p>
            <a:pPr algn="ctr"/>
            <a:r>
              <a:rPr lang="cs-CZ" sz="2400" b="1" dirty="0">
                <a:solidFill>
                  <a:srgbClr val="FFFF00"/>
                </a:solidFill>
              </a:rPr>
              <a:t>DOBŘE PŘIPRAVILI NA ŠKOLENÍ</a:t>
            </a:r>
          </a:p>
        </p:txBody>
      </p:sp>
    </p:spTree>
    <p:extLst>
      <p:ext uri="{BB962C8B-B14F-4D97-AF65-F5344CB8AC3E}">
        <p14:creationId xmlns:p14="http://schemas.microsoft.com/office/powerpoint/2010/main" val="3073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A64EF8-81AC-484E-BBB8-AED0519E0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79" y="3383122"/>
            <a:ext cx="5217952" cy="56809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66FF66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https://www.vzdelavani-dh.cz</a:t>
            </a:r>
            <a:endParaRPr lang="en-US" sz="2800" dirty="0">
              <a:solidFill>
                <a:srgbClr val="66FF66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2799AD0-BA94-4129-94D0-39FE500863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1899" y="2143931"/>
            <a:ext cx="6281173" cy="4178401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74AE8E8E-78BC-4787-AA37-98CAF8616A8F}"/>
              </a:ext>
            </a:extLst>
          </p:cNvPr>
          <p:cNvSpPr txBox="1"/>
          <p:nvPr/>
        </p:nvSpPr>
        <p:spPr>
          <a:xfrm>
            <a:off x="215154" y="1015068"/>
            <a:ext cx="10058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/>
              <a:t>Učíme se … neustále </a:t>
            </a:r>
            <a:r>
              <a:rPr lang="cs-CZ" sz="3600" dirty="0">
                <a:sym typeface="Wingdings" panose="05000000000000000000" pitchFamily="2" charset="2"/>
              </a:rPr>
              <a:t>  a  tady najdete většinu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3315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177616-A22A-4107-A351-37B6A925F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5949" y="626557"/>
            <a:ext cx="5127171" cy="1450757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kern="1200" dirty="0" err="1">
                <a:latin typeface="+mj-lt"/>
                <a:ea typeface="+mj-ea"/>
                <a:cs typeface="+mj-cs"/>
              </a:rPr>
              <a:t>Společník</a:t>
            </a:r>
            <a:r>
              <a:rPr lang="en-US" kern="1200" dirty="0">
                <a:latin typeface="+mj-lt"/>
                <a:ea typeface="+mj-ea"/>
                <a:cs typeface="+mj-cs"/>
              </a:rPr>
              <a:t> a </a:t>
            </a:r>
            <a:r>
              <a:rPr lang="en-US" kern="1200" dirty="0" err="1">
                <a:latin typeface="+mj-lt"/>
                <a:ea typeface="+mj-ea"/>
                <a:cs typeface="+mj-cs"/>
              </a:rPr>
              <a:t>společnice</a:t>
            </a:r>
            <a:endParaRPr lang="en-US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47AA4B-B09B-4B95-B96D-4030E90FF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8778" y="3280095"/>
            <a:ext cx="6912527" cy="79322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800" kern="1200" dirty="0">
                <a:solidFill>
                  <a:srgbClr val="66FF66"/>
                </a:solidFill>
                <a:latin typeface="+mn-lt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https://www.dh.cz/index.php/spolecnik</a:t>
            </a:r>
            <a:endParaRPr lang="en-US" sz="2800" kern="1200" dirty="0">
              <a:solidFill>
                <a:srgbClr val="66FF66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2B7B5DE-8F27-4812-8CBB-6692A6F60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08" y="997444"/>
            <a:ext cx="3870212" cy="5247747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7F1C80D3-5F3E-3445-BE18-22E415278783}"/>
              </a:ext>
            </a:extLst>
          </p:cNvPr>
          <p:cNvSpPr txBox="1"/>
          <p:nvPr/>
        </p:nvSpPr>
        <p:spPr>
          <a:xfrm>
            <a:off x="6400801" y="4652682"/>
            <a:ext cx="4536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Hry, šifrování, uzlování</a:t>
            </a:r>
          </a:p>
        </p:txBody>
      </p:sp>
    </p:spTree>
    <p:extLst>
      <p:ext uri="{BB962C8B-B14F-4D97-AF65-F5344CB8AC3E}">
        <p14:creationId xmlns:p14="http://schemas.microsoft.com/office/powerpoint/2010/main" val="314191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258918-9B4A-4E03-B87D-90D4A02F9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935" y="529252"/>
            <a:ext cx="4965441" cy="1325563"/>
          </a:xfrm>
        </p:spPr>
        <p:txBody>
          <a:bodyPr>
            <a:normAutofit/>
          </a:bodyPr>
          <a:lstStyle/>
          <a:p>
            <a:r>
              <a:rPr lang="cs-CZ" dirty="0"/>
              <a:t>Aplikace Mladý hasič</a:t>
            </a:r>
            <a:endParaRPr lang="en-US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35677FE6-D983-4A59-9C6D-797AC4F008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70116" y="218114"/>
            <a:ext cx="6188976" cy="6501468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96927436-8A32-40BA-A664-7A75C4333A0D}"/>
              </a:ext>
            </a:extLst>
          </p:cNvPr>
          <p:cNvSpPr txBox="1"/>
          <p:nvPr/>
        </p:nvSpPr>
        <p:spPr>
          <a:xfrm>
            <a:off x="604935" y="2363355"/>
            <a:ext cx="452916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66FF66"/>
                </a:solidFill>
              </a:rPr>
              <a:t>Určeno pro: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66FF66"/>
                </a:solidFill>
              </a:rPr>
              <a:t>vedoucí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66FF66"/>
                </a:solidFill>
              </a:rPr>
              <a:t>mladé hasiče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66FF66"/>
                </a:solidFill>
              </a:rPr>
              <a:t>dorost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66FF66"/>
                </a:solidFill>
              </a:rPr>
              <a:t>rozhodčí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rgbClr val="66FF6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FFFF00"/>
                </a:solidFill>
              </a:rPr>
              <a:t>Upozornění: funguje pouze s operačním systémem Android</a:t>
            </a:r>
          </a:p>
        </p:txBody>
      </p:sp>
    </p:spTree>
    <p:extLst>
      <p:ext uri="{BB962C8B-B14F-4D97-AF65-F5344CB8AC3E}">
        <p14:creationId xmlns:p14="http://schemas.microsoft.com/office/powerpoint/2010/main" val="365936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hlinkClick r:id="rId2"/>
            <a:extLst>
              <a:ext uri="{FF2B5EF4-FFF2-40B4-BE49-F238E27FC236}">
                <a16:creationId xmlns:a16="http://schemas.microsoft.com/office/drawing/2014/main" id="{52275DCC-5ECF-4633-A097-FC78463D7F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249" y="5089236"/>
            <a:ext cx="11114096" cy="1616135"/>
          </a:xfrm>
          <a:prstGeom prst="rect">
            <a:avLst/>
          </a:prstGeom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BD8D62B6-17A1-41E0-B170-482D1C50D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305" y="1909483"/>
            <a:ext cx="4050002" cy="2725270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66FF66"/>
                </a:solidFill>
              </a:rPr>
              <a:t>Informace </a:t>
            </a:r>
            <a:br>
              <a:rPr lang="cs-CZ" sz="4000" dirty="0">
                <a:solidFill>
                  <a:srgbClr val="66FF66"/>
                </a:solidFill>
              </a:rPr>
            </a:br>
            <a:r>
              <a:rPr lang="cs-CZ" sz="4000" dirty="0">
                <a:solidFill>
                  <a:srgbClr val="66FF66"/>
                </a:solidFill>
              </a:rPr>
              <a:t>a přihlašování závodníků </a:t>
            </a:r>
            <a:endParaRPr lang="en-US" sz="4000" dirty="0">
              <a:solidFill>
                <a:srgbClr val="66FF66"/>
              </a:solidFill>
            </a:endParaRPr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57754E28-C562-48BA-A60D-EA590B6AB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2613" y="1909483"/>
            <a:ext cx="5807084" cy="2922493"/>
          </a:xfrm>
        </p:spPr>
        <p:txBody>
          <a:bodyPr anchor="ctr">
            <a:normAutofit/>
          </a:bodyPr>
          <a:lstStyle/>
          <a:p>
            <a:r>
              <a:rPr lang="cs-CZ" sz="2800" dirty="0">
                <a:solidFill>
                  <a:srgbClr val="66FF66"/>
                </a:solidFill>
              </a:rPr>
              <a:t>Závody v běhu na 60m s překážkami</a:t>
            </a:r>
          </a:p>
          <a:p>
            <a:r>
              <a:rPr lang="cs-CZ" sz="2800" dirty="0">
                <a:solidFill>
                  <a:srgbClr val="66FF66"/>
                </a:solidFill>
              </a:rPr>
              <a:t>Závody v běhu na 100m s překážkami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5404AEC-E095-357D-5473-E7A31EA9948D}"/>
              </a:ext>
            </a:extLst>
          </p:cNvPr>
          <p:cNvSpPr txBox="1"/>
          <p:nvPr/>
        </p:nvSpPr>
        <p:spPr>
          <a:xfrm>
            <a:off x="4039487" y="815256"/>
            <a:ext cx="717176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800" dirty="0">
                <a:solidFill>
                  <a:srgbClr val="FFFF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https://pozarnisport.hasicovo.cz</a:t>
            </a:r>
            <a:endParaRPr lang="cs-CZ" sz="3200" dirty="0">
              <a:solidFill>
                <a:srgbClr val="FFFF00"/>
              </a:solidFill>
            </a:endParaRPr>
          </a:p>
          <a:p>
            <a:pPr algn="ctr"/>
            <a:endParaRPr lang="cs-CZ" sz="3200" dirty="0">
              <a:solidFill>
                <a:srgbClr val="FFFF00"/>
              </a:solidFill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C1D796EF-E628-D845-4642-075E9007DD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299" y="515093"/>
            <a:ext cx="3951828" cy="1506071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43378098-8929-8858-47B4-9FBE041D91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25572" y="1451717"/>
            <a:ext cx="2322129" cy="113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40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Berlín">
  <a:themeElements>
    <a:clrScheme name="Červeno-fialová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Berlí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í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376</Words>
  <Application>Microsoft Office PowerPoint</Application>
  <PresentationFormat>Širokoúhlá obrazovka</PresentationFormat>
  <Paragraphs>92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9" baseType="lpstr">
      <vt:lpstr>MS Gothic</vt:lpstr>
      <vt:lpstr>Arial</vt:lpstr>
      <vt:lpstr>Trebuchet MS</vt:lpstr>
      <vt:lpstr>Verdana</vt:lpstr>
      <vt:lpstr>Wingdings</vt:lpstr>
      <vt:lpstr>Berlín</vt:lpstr>
      <vt:lpstr>ŠKOLENÍ VEDOUCÍCH  A INSTRUKTORŮ </vt:lpstr>
      <vt:lpstr>Harmonogram</vt:lpstr>
      <vt:lpstr>Obecné informace</vt:lpstr>
      <vt:lpstr>Pár odkazů…</vt:lpstr>
      <vt:lpstr>Prezentace aplikace PowerPoint</vt:lpstr>
      <vt:lpstr>Prezentace aplikace PowerPoint</vt:lpstr>
      <vt:lpstr>Společník a společnice</vt:lpstr>
      <vt:lpstr>Aplikace Mladý hasič</vt:lpstr>
      <vt:lpstr>Informace  a přihlašování závodníků </vt:lpstr>
      <vt:lpstr>Sportovní příprava a trenéři požárního sportu</vt:lpstr>
      <vt:lpstr>DOTACE, EKONOMIKA, ZÁKLADY HOSPODAŘENÍ</vt:lpstr>
      <vt:lpstr>PŘIHLÁŠENÍ NA ŠKOLENÍ PŘES:           </vt:lpstr>
      <vt:lpstr>Prostě všechno probereme….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ŠKOLENÍ VEDOUCÍCH  A INSTRUKTORŮ</dc:title>
  <dc:creator>Veronika Křížová</dc:creator>
  <cp:lastModifiedBy>Monika Nováková</cp:lastModifiedBy>
  <cp:revision>7</cp:revision>
  <dcterms:created xsi:type="dcterms:W3CDTF">2022-03-18T11:53:29Z</dcterms:created>
  <dcterms:modified xsi:type="dcterms:W3CDTF">2024-02-29T19:40:58Z</dcterms:modified>
</cp:coreProperties>
</file>